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445" r:id="rId2"/>
    <p:sldId id="446" r:id="rId3"/>
    <p:sldId id="256" r:id="rId4"/>
    <p:sldId id="257" r:id="rId5"/>
    <p:sldId id="424" r:id="rId6"/>
    <p:sldId id="382" r:id="rId7"/>
    <p:sldId id="442" r:id="rId8"/>
    <p:sldId id="435" r:id="rId9"/>
    <p:sldId id="436" r:id="rId10"/>
    <p:sldId id="437" r:id="rId11"/>
    <p:sldId id="444" r:id="rId12"/>
    <p:sldId id="443" r:id="rId13"/>
    <p:sldId id="439" r:id="rId14"/>
    <p:sldId id="330" r:id="rId15"/>
    <p:sldId id="278" r:id="rId16"/>
    <p:sldId id="275" r:id="rId17"/>
    <p:sldId id="274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261" r:id="rId32"/>
    <p:sldId id="260" r:id="rId33"/>
    <p:sldId id="461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hetsarath OT" panose="02000500000000000001" pitchFamily="2" charset="2"/>
      <p:regular r:id="rId40"/>
    </p:embeddedFont>
    <p:embeddedFont>
      <p:font typeface="Phetsarath OT_Bold_Italic B" charset="0"/>
      <p:bold r:id="rId41"/>
      <p:italic r:id="rId42"/>
      <p:boldItalic r:id="rId43"/>
    </p:embeddedFont>
    <p:embeddedFont>
      <p:font typeface="Titillium Web" panose="000005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D347E4-8D0D-48F3-AB85-A3CE05522D68}">
  <a:tblStyle styleId="{A8D347E4-8D0D-48F3-AB85-A3CE05522D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209E37-47DD-4D05-A5F4-EA4EC5330A3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3" autoAdjust="0"/>
    <p:restoredTop sz="92277"/>
  </p:normalViewPr>
  <p:slideViewPr>
    <p:cSldViewPr>
      <p:cViewPr varScale="1">
        <p:scale>
          <a:sx n="139" d="100"/>
          <a:sy n="139" d="100"/>
        </p:scale>
        <p:origin x="79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38547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519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976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43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49fc024d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49fc024d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34AC8-F2A3-4EE0-9385-6E0A7304C82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E0C7-5FD5-4D92-85D4-C824FB12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90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67F6-C41F-461B-A999-33D6F3E5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C1721-FC7B-4F5F-A4E9-017B1AFFF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3F64A-1DA9-4D23-9E25-A5B966BCB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E140E-82A1-445B-8902-777BA22F30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6A508-6FAC-4FD1-8D08-FE5E1A945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1715F-E474-4ED0-8E56-CBB86F5E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1B15-CFD4-41BE-8FEC-05738A10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1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F851598F-AE40-4B37-A600-2851F29D0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3"/>
          <p:cNvSpPr txBox="1">
            <a:spLocks noGrp="1"/>
          </p:cNvSpPr>
          <p:nvPr>
            <p:ph type="title"/>
          </p:nvPr>
        </p:nvSpPr>
        <p:spPr>
          <a:xfrm>
            <a:off x="3491880" y="306276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lo-LA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ການນໍາໃຊ້ລະບົບຄຣາວຂອງກະຊວງ ຕສ </a:t>
            </a:r>
            <a:endParaRPr sz="2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ED91A-12EB-4733-3205-44F86E2E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11" y="1031553"/>
            <a:ext cx="1767486" cy="1068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CCA17-1FBB-2458-4ACC-86D317FEA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172" y="2510412"/>
            <a:ext cx="1411924" cy="1403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2F698A-6FE4-06AB-5C87-7404FFB56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100" y="2440574"/>
            <a:ext cx="1282700" cy="124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4C4CB-C9AA-4B6F-0875-F0881B087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235" y="2440574"/>
            <a:ext cx="1457726" cy="1473152"/>
          </a:xfrm>
          <a:prstGeom prst="rect">
            <a:avLst/>
          </a:prstGeom>
        </p:spPr>
      </p:pic>
      <p:pic>
        <p:nvPicPr>
          <p:cNvPr id="17" name="Picture 16" descr="Qr code&#10;&#10;Description automatically generated">
            <a:extLst>
              <a:ext uri="{FF2B5EF4-FFF2-40B4-BE49-F238E27FC236}">
                <a16:creationId xmlns:a16="http://schemas.microsoft.com/office/drawing/2014/main" id="{82F5050F-A509-1A33-5BB4-E7BFA57C0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786408"/>
            <a:ext cx="1308100" cy="1308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C4C74E-EE03-699A-40D8-DE7FDBFAC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659" y="985373"/>
            <a:ext cx="2184400" cy="1028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E00092-D7D5-E679-F1E4-997F07BFF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3888" y="1000142"/>
            <a:ext cx="1063129" cy="1020604"/>
          </a:xfrm>
          <a:prstGeom prst="rect">
            <a:avLst/>
          </a:prstGeom>
        </p:spPr>
      </p:pic>
      <p:pic>
        <p:nvPicPr>
          <p:cNvPr id="27" name="Picture 2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09324A3-E33D-A796-57BB-EF5925A35D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121" y="2593516"/>
            <a:ext cx="1888182" cy="12864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B235646-6DDF-BD0F-0FAD-A306FF45534D}"/>
              </a:ext>
            </a:extLst>
          </p:cNvPr>
          <p:cNvSpPr/>
          <p:nvPr/>
        </p:nvSpPr>
        <p:spPr>
          <a:xfrm>
            <a:off x="1260705" y="2094508"/>
            <a:ext cx="1451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52 </a:t>
            </a:r>
            <a:r>
              <a:rPr lang="lo-LA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ເຊີເວີ</a:t>
            </a: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(VM)</a:t>
            </a:r>
            <a:endParaRPr lang="lo-LA" sz="16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261882-B95B-75D4-8F99-B7C1010C1278}"/>
              </a:ext>
            </a:extLst>
          </p:cNvPr>
          <p:cNvSpPr/>
          <p:nvPr/>
        </p:nvSpPr>
        <p:spPr>
          <a:xfrm>
            <a:off x="3521096" y="2046565"/>
            <a:ext cx="1451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8 </a:t>
            </a:r>
            <a:r>
              <a:rPr lang="lo-LA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ເຊີເວີ</a:t>
            </a: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(VM)</a:t>
            </a:r>
            <a:endParaRPr lang="lo-LA" sz="16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F1A7C2-E83C-6CF8-9E9A-A30BA1CD0BFD}"/>
              </a:ext>
            </a:extLst>
          </p:cNvPr>
          <p:cNvSpPr/>
          <p:nvPr/>
        </p:nvSpPr>
        <p:spPr>
          <a:xfrm>
            <a:off x="5199073" y="2058201"/>
            <a:ext cx="1451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9 </a:t>
            </a:r>
            <a:r>
              <a:rPr lang="lo-LA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ເຊີເວີ</a:t>
            </a: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(VM)</a:t>
            </a:r>
            <a:endParaRPr lang="lo-LA" sz="16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591D5D-028D-6CF0-7CBA-88372C39D467}"/>
              </a:ext>
            </a:extLst>
          </p:cNvPr>
          <p:cNvSpPr/>
          <p:nvPr/>
        </p:nvSpPr>
        <p:spPr>
          <a:xfrm>
            <a:off x="6892264" y="2041938"/>
            <a:ext cx="1451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5 </a:t>
            </a:r>
            <a:r>
              <a:rPr lang="lo-LA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ເຊີເວີ</a:t>
            </a: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(VM)</a:t>
            </a:r>
            <a:endParaRPr lang="lo-LA" sz="16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045D61-035E-A33D-146C-E7EB93113C2D}"/>
              </a:ext>
            </a:extLst>
          </p:cNvPr>
          <p:cNvSpPr/>
          <p:nvPr/>
        </p:nvSpPr>
        <p:spPr>
          <a:xfrm>
            <a:off x="1246127" y="3913726"/>
            <a:ext cx="1451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2 </a:t>
            </a:r>
            <a:r>
              <a:rPr lang="lo-LA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ເຊີເວີ</a:t>
            </a: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(VM)</a:t>
            </a:r>
            <a:endParaRPr lang="lo-LA" sz="16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7DA4CE-5729-4DB4-C960-869759C28373}"/>
              </a:ext>
            </a:extLst>
          </p:cNvPr>
          <p:cNvSpPr/>
          <p:nvPr/>
        </p:nvSpPr>
        <p:spPr>
          <a:xfrm>
            <a:off x="3413492" y="3966685"/>
            <a:ext cx="1451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28 </a:t>
            </a:r>
            <a:r>
              <a:rPr lang="lo-LA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ເຊີເວີ</a:t>
            </a: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(VM)</a:t>
            </a:r>
            <a:endParaRPr lang="lo-LA" sz="16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75AE6F-99C2-AF91-A50C-32E6408E58FE}"/>
              </a:ext>
            </a:extLst>
          </p:cNvPr>
          <p:cNvSpPr/>
          <p:nvPr/>
        </p:nvSpPr>
        <p:spPr>
          <a:xfrm>
            <a:off x="5276482" y="3942287"/>
            <a:ext cx="1451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14 </a:t>
            </a:r>
            <a:r>
              <a:rPr lang="lo-LA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ເຊີເວີ</a:t>
            </a: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(VM)</a:t>
            </a:r>
            <a:endParaRPr lang="lo-LA" sz="16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E2C572-85E4-48EA-0B74-A69D1255CEC6}"/>
              </a:ext>
            </a:extLst>
          </p:cNvPr>
          <p:cNvSpPr/>
          <p:nvPr/>
        </p:nvSpPr>
        <p:spPr>
          <a:xfrm>
            <a:off x="7136572" y="3832747"/>
            <a:ext cx="1451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53 </a:t>
            </a:r>
            <a:r>
              <a:rPr lang="lo-LA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ເຊີເວີ</a:t>
            </a: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(VM)</a:t>
            </a:r>
            <a:endParaRPr lang="lo-LA" sz="16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EFA959-27F5-A43F-760E-9DBA06C11E69}"/>
              </a:ext>
            </a:extLst>
          </p:cNvPr>
          <p:cNvSpPr/>
          <p:nvPr/>
        </p:nvSpPr>
        <p:spPr>
          <a:xfrm>
            <a:off x="0" y="4825422"/>
            <a:ext cx="3719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Source: Lao National Internet Center</a:t>
            </a:r>
            <a:endParaRPr lang="lo-LA" sz="16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561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197F5-9529-B877-9B36-0C2BE13F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E0C7-5FD5-4D92-85D4-C824FB125578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47CF0EF-CD78-F363-B750-627858F6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55567"/>
            <a:ext cx="7772400" cy="4291084"/>
          </a:xfrm>
          <a:prstGeom prst="rect">
            <a:avLst/>
          </a:prstGeom>
        </p:spPr>
      </p:pic>
      <p:sp>
        <p:nvSpPr>
          <p:cNvPr id="7" name="Google Shape;100;p13">
            <a:extLst>
              <a:ext uri="{FF2B5EF4-FFF2-40B4-BE49-F238E27FC236}">
                <a16:creationId xmlns:a16="http://schemas.microsoft.com/office/drawing/2014/main" id="{9FA70449-3550-D7E7-0D49-EEF8D1459C64}"/>
              </a:ext>
            </a:extLst>
          </p:cNvPr>
          <p:cNvSpPr txBox="1">
            <a:spLocks/>
          </p:cNvSpPr>
          <p:nvPr/>
        </p:nvSpPr>
        <p:spPr>
          <a:xfrm>
            <a:off x="1889280" y="244777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4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l"/>
            <a:r>
              <a:rPr lang="lo-LA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ຄວາມພ້ອມໃນການພັດທະນາລະບົບ </a:t>
            </a:r>
            <a:r>
              <a:rPr lang="en-US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G-Cloud</a:t>
            </a:r>
            <a:endParaRPr lang="lo-LA" sz="2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888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B11D-63F3-83C3-18D7-B7C425CE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E0C7-5FD5-4D92-85D4-C824FB12557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2" descr="D:\ໂຄງການ G-Net 2020\update_g-net_diagram.png">
            <a:extLst>
              <a:ext uri="{FF2B5EF4-FFF2-40B4-BE49-F238E27FC236}">
                <a16:creationId xmlns:a16="http://schemas.microsoft.com/office/drawing/2014/main" id="{1F83D5E7-BEAE-6AAA-7CA1-D07EC5DC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07" y="685889"/>
            <a:ext cx="6274060" cy="423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0;p13">
            <a:extLst>
              <a:ext uri="{FF2B5EF4-FFF2-40B4-BE49-F238E27FC236}">
                <a16:creationId xmlns:a16="http://schemas.microsoft.com/office/drawing/2014/main" id="{A547AAC3-FA75-00EE-195E-9AF4783C760E}"/>
              </a:ext>
            </a:extLst>
          </p:cNvPr>
          <p:cNvSpPr txBox="1">
            <a:spLocks/>
          </p:cNvSpPr>
          <p:nvPr/>
        </p:nvSpPr>
        <p:spPr>
          <a:xfrm>
            <a:off x="1889280" y="244777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4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l"/>
            <a:r>
              <a:rPr lang="lo-LA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ຄວາມພ້ອມໃນການພັດທະນາລະບົບ </a:t>
            </a:r>
            <a:r>
              <a:rPr lang="en-US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G-Cloud</a:t>
            </a:r>
            <a:endParaRPr lang="lo-LA" sz="2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0B2F2-56A9-9E79-DB82-17FB3B151D3B}"/>
              </a:ext>
            </a:extLst>
          </p:cNvPr>
          <p:cNvSpPr/>
          <p:nvPr/>
        </p:nvSpPr>
        <p:spPr bwMode="auto">
          <a:xfrm>
            <a:off x="307612" y="2343152"/>
            <a:ext cx="2178668" cy="679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b="0" i="0" u="none" strike="noStrike" cap="none" spc="0" dirty="0">
                <a:solidFill>
                  <a:schemeClr val="lt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Internet: 10Mbps</a:t>
            </a:r>
          </a:p>
          <a:p>
            <a:pPr>
              <a:defRPr/>
            </a:pPr>
            <a:r>
              <a:rPr lang="lo-LA" sz="1600" b="0" i="0" u="none" strike="noStrike" cap="none" spc="0" dirty="0">
                <a:solidFill>
                  <a:schemeClr val="lt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</a:t>
            </a:r>
            <a:r>
              <a:rPr lang="en-US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Intranet</a:t>
            </a:r>
            <a:r>
              <a:rPr lang="en-US" sz="1600" b="0" i="0" u="none" strike="noStrike" cap="none" spc="0" dirty="0">
                <a:solidFill>
                  <a:schemeClr val="lt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:100 Mbps</a:t>
            </a:r>
            <a:endParaRPr sz="1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9" name="ตัวยึดเนื้อหา 2">
            <a:extLst>
              <a:ext uri="{FF2B5EF4-FFF2-40B4-BE49-F238E27FC236}">
                <a16:creationId xmlns:a16="http://schemas.microsoft.com/office/drawing/2014/main" id="{3D150832-A92A-CAD4-B913-E811DCD34091}"/>
              </a:ext>
            </a:extLst>
          </p:cNvPr>
          <p:cNvSpPr>
            <a:spLocks noGrp="1"/>
          </p:cNvSpPr>
          <p:nvPr/>
        </p:nvSpPr>
        <p:spPr bwMode="auto">
          <a:xfrm>
            <a:off x="307612" y="929824"/>
            <a:ext cx="3186545" cy="1190756"/>
          </a:xfrm>
          <a:prstGeom prst="rect">
            <a:avLst/>
          </a:prstGeom>
          <a:noFill/>
          <a:ln w="12700">
            <a:solidFill>
              <a:schemeClr val="accent1">
                <a:shade val="50000"/>
                <a:alpha val="86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lo-LA" sz="1600" b="1" dirty="0">
                <a:solidFill>
                  <a:schemeClr val="accent1">
                    <a:lumMod val="75000"/>
                  </a:schemeClr>
                </a:solidFill>
                <a:latin typeface="Phetsarath OT_Bold_Italic B" panose="02000500000000000001" pitchFamily="2" charset="2"/>
                <a:ea typeface="Phetsarath OT_Bold_Italic B" panose="02000500000000000001" pitchFamily="2" charset="2"/>
                <a:cs typeface="Phetsarath OT_Bold_Italic B" panose="02000500000000000001" pitchFamily="2" charset="2"/>
              </a:rPr>
              <a:t>ຕົ້ນປີ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Phetsarath OT_Bold_Italic B" panose="02000500000000000001" pitchFamily="2" charset="2"/>
                <a:ea typeface="Phetsarath OT_Bold_Italic B" panose="02000500000000000001" pitchFamily="2" charset="2"/>
                <a:cs typeface="Phetsarath OT_Bold_Italic B" panose="02000500000000000001" pitchFamily="2" charset="2"/>
              </a:rPr>
              <a:t>2023 </a:t>
            </a:r>
            <a:r>
              <a:rPr lang="lo-LA" sz="1600" b="1" dirty="0">
                <a:solidFill>
                  <a:schemeClr val="accent1">
                    <a:lumMod val="75000"/>
                  </a:schemeClr>
                </a:solidFill>
                <a:latin typeface="Phetsarath OT_Bold_Italic B" panose="02000500000000000001" pitchFamily="2" charset="2"/>
                <a:ea typeface="Phetsarath OT_Bold_Italic B" panose="02000500000000000001" pitchFamily="2" charset="2"/>
                <a:cs typeface="Phetsarath OT_Bold_Italic B" panose="02000500000000000001" pitchFamily="2" charset="2"/>
              </a:rPr>
              <a:t>ຈະສໍາເລັດການເຊື່ອມຕໍ່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Phetsarath OT_Bold_Italic B" panose="02000500000000000001" pitchFamily="2" charset="2"/>
                <a:ea typeface="Phetsarath OT_Bold_Italic B" panose="02000500000000000001" pitchFamily="2" charset="2"/>
                <a:cs typeface="Phetsarath OT_Bold_Italic B" panose="02000500000000000001" pitchFamily="2" charset="2"/>
              </a:rPr>
              <a:t>G-Net </a:t>
            </a:r>
            <a:r>
              <a:rPr lang="lo-LA" sz="1600" b="1" dirty="0">
                <a:solidFill>
                  <a:schemeClr val="accent1">
                    <a:lumMod val="75000"/>
                  </a:schemeClr>
                </a:solidFill>
                <a:latin typeface="Phetsarath OT_Bold_Italic B" panose="02000500000000000001" pitchFamily="2" charset="2"/>
                <a:ea typeface="Phetsarath OT_Bold_Italic B" panose="02000500000000000001" pitchFamily="2" charset="2"/>
                <a:cs typeface="Phetsarath OT_Bold_Italic B" panose="02000500000000000001" pitchFamily="2" charset="2"/>
              </a:rPr>
              <a:t>ໄປຫາ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Phetsarath OT_Bold_Italic B" panose="02000500000000000001" pitchFamily="2" charset="2"/>
                <a:ea typeface="Phetsarath OT_Bold_Italic B" panose="02000500000000000001" pitchFamily="2" charset="2"/>
                <a:cs typeface="Phetsarath OT_Bold_Italic B" panose="02000500000000000001" pitchFamily="2" charset="2"/>
              </a:rPr>
              <a:t>17 </a:t>
            </a:r>
            <a:r>
              <a:rPr lang="lo-LA" sz="1600" b="1" dirty="0">
                <a:solidFill>
                  <a:schemeClr val="accent1">
                    <a:lumMod val="75000"/>
                  </a:schemeClr>
                </a:solidFill>
                <a:latin typeface="Phetsarath OT_Bold_Italic B" panose="02000500000000000001" pitchFamily="2" charset="2"/>
                <a:ea typeface="Phetsarath OT_Bold_Italic B" panose="02000500000000000001" pitchFamily="2" charset="2"/>
                <a:cs typeface="Phetsarath OT_Bold_Italic B" panose="02000500000000000001" pitchFamily="2" charset="2"/>
              </a:rPr>
              <a:t>ຫ້ອງວ່າການແຂວງໃນຂອບເຂດທົ່ວປະເທດ </a:t>
            </a:r>
            <a:endParaRPr sz="1600" b="1" dirty="0">
              <a:solidFill>
                <a:schemeClr val="accent1">
                  <a:lumMod val="75000"/>
                </a:schemeClr>
              </a:solidFill>
              <a:latin typeface="Phetsarath OT_Bold_Italic B" panose="02000500000000000001" pitchFamily="2" charset="2"/>
              <a:ea typeface="Phetsarath OT_Bold_Italic B" panose="02000500000000000001" pitchFamily="2" charset="2"/>
              <a:cs typeface="Phetsarath OT_Bold_Italic B" panose="0200050000000000000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62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92D6E-031F-11DB-72F6-FB732F0B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2794" y="786599"/>
            <a:ext cx="6433692" cy="3570302"/>
          </a:xfrm>
        </p:spPr>
        <p:txBody>
          <a:bodyPr/>
          <a:lstStyle/>
          <a:p>
            <a:endParaRPr lang="en-US" dirty="0"/>
          </a:p>
          <a:p>
            <a:r>
              <a:rPr lang="lo-LA" dirty="0"/>
              <a:t> </a:t>
            </a:r>
            <a:r>
              <a:rPr lang="lo-LA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ສາມາດນໍາໃຊ້ພື້ນທີ່ຝາກອຸປະກອນໄອທີ </a:t>
            </a:r>
            <a:r>
              <a:rPr lang="en-US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Co-location </a:t>
            </a:r>
            <a:r>
              <a:rPr lang="lo-LA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ຂອງສູນອີນເຕີເນັດແຫ່ງຊາດໄດ້, ເພາະເພີ່ນມີການສະຫນອງພື້ນທີ່, ສະຫນອງໄຟ້າ, ລະບົບຄວາມເຢັນ, ລະບົບເຄືອຂ່າຍ ແລະ ລະບົບຄວາມປອດໄພ ຮອງຮັບການຕີດຕັ້ງເຊີເວີ ແລະ ອຸປະກອນໄອຊີທີ ດ້ວຍຫ້ອງ ສຸນຂໍ້ມູນທີ່ໄດ້ມາດຕະຖານ </a:t>
            </a:r>
            <a:r>
              <a:rPr lang="en-US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ISO27001</a:t>
            </a:r>
            <a:endParaRPr lang="lo-LA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  <a:p>
            <a:r>
              <a:rPr lang="lo-LA" sz="20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ສາມາດນໍາໃຊ້ຫ້ອງ </a:t>
            </a:r>
            <a:r>
              <a:rPr lang="en-US" sz="20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Data Center</a:t>
            </a:r>
            <a:r>
              <a:rPr lang="lo-LA" sz="20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ເກົ່າຈາກ ໂຄງການ</a:t>
            </a:r>
            <a:r>
              <a:rPr lang="lo-LA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ສູນບໍລິຫານລັດດ້ວຍເອເລັກໂຕຣນີກໄດ້, ຊື່ງວ່າຫ້ອງດັ່ງກ່າວ ແມ່ນປະກອບມີ ຫ້ອງເຊີເວີ, ຫ້ອງຄວບຄຸມລະບົບ, ຫ້ອງສາຍສົ່ງ, ຫ້ອງແບັດເຕີລີ ແລະ ຫ້ອງເກັບເຄື່ອງປັນໄຟ.</a:t>
            </a:r>
            <a:r>
              <a:rPr lang="en-US" sz="20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</a:t>
            </a:r>
            <a:endParaRPr lang="lo-LA" sz="20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F1607-F3AE-CA7F-8A43-03BC40E540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100;p13">
            <a:extLst>
              <a:ext uri="{FF2B5EF4-FFF2-40B4-BE49-F238E27FC236}">
                <a16:creationId xmlns:a16="http://schemas.microsoft.com/office/drawing/2014/main" id="{22A7105D-CC5E-3B8C-F01A-F02DDAD9FD37}"/>
              </a:ext>
            </a:extLst>
          </p:cNvPr>
          <p:cNvSpPr txBox="1">
            <a:spLocks/>
          </p:cNvSpPr>
          <p:nvPr/>
        </p:nvSpPr>
        <p:spPr>
          <a:xfrm>
            <a:off x="1889280" y="244777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4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l"/>
            <a:r>
              <a:rPr lang="lo-LA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ຄວາມພ້ອມໃນການພັດທະນາລະບົບ </a:t>
            </a:r>
            <a:r>
              <a:rPr lang="en-US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G-Cloud</a:t>
            </a:r>
            <a:endParaRPr lang="lo-LA" sz="2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7737B-5F98-1BB6-25B5-754B9440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7" y="2093321"/>
            <a:ext cx="2151357" cy="28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55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0" indent="-74295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lo-LA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ສິ່ງທ້າທາຍໃນການພັດທະນາລະບົບ </a:t>
            </a:r>
            <a:r>
              <a:rPr lang="en-US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G-Cloud</a:t>
            </a:r>
            <a:endParaRPr sz="2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" name="Google Shape;479;p41"/>
          <p:cNvSpPr/>
          <p:nvPr/>
        </p:nvSpPr>
        <p:spPr>
          <a:xfrm>
            <a:off x="1403648" y="3147390"/>
            <a:ext cx="3240360" cy="158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lo-LA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lo-LA" sz="3200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sz="2400" b="1" dirty="0">
                <a:solidFill>
                  <a:schemeClr val="dk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ງົບປະມານ</a:t>
            </a:r>
            <a:endParaRPr lang="en-GB" sz="2400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</p:txBody>
      </p:sp>
      <p:sp>
        <p:nvSpPr>
          <p:cNvPr id="11" name="Google Shape;479;p41"/>
          <p:cNvSpPr/>
          <p:nvPr/>
        </p:nvSpPr>
        <p:spPr>
          <a:xfrm>
            <a:off x="1403648" y="1419622"/>
            <a:ext cx="3240360" cy="1584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lo-LA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lo-LA" sz="3200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sz="2400" b="1" dirty="0">
                <a:solidFill>
                  <a:schemeClr val="dk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ນິຕິກໍາ</a:t>
            </a:r>
            <a:endParaRPr sz="2400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</p:txBody>
      </p:sp>
      <p:sp>
        <p:nvSpPr>
          <p:cNvPr id="12" name="Google Shape;479;p41"/>
          <p:cNvSpPr/>
          <p:nvPr/>
        </p:nvSpPr>
        <p:spPr>
          <a:xfrm>
            <a:off x="4788024" y="3147390"/>
            <a:ext cx="3384376" cy="1584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lo-LA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lo-LA" sz="3200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sz="2400" b="1" dirty="0">
                <a:solidFill>
                  <a:schemeClr val="dk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ຂໍ້ມູນ</a:t>
            </a:r>
            <a:endParaRPr sz="2400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</p:txBody>
      </p:sp>
      <p:sp>
        <p:nvSpPr>
          <p:cNvPr id="13" name="Google Shape;479;p41"/>
          <p:cNvSpPr/>
          <p:nvPr/>
        </p:nvSpPr>
        <p:spPr>
          <a:xfrm>
            <a:off x="4788024" y="1419622"/>
            <a:ext cx="3384376" cy="158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lo-LA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lo-LA" sz="3200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sz="2400" b="1" dirty="0">
                <a:solidFill>
                  <a:schemeClr val="dk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ບຸກຄະລາກອນ</a:t>
            </a:r>
            <a:endParaRPr sz="2400" b="1" dirty="0">
              <a:solidFill>
                <a:schemeClr val="dk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34763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iro.medium.com/max/1080/1*oIB34AicgYZhBHf4I-kUuA.jpeg">
            <a:extLst>
              <a:ext uri="{FF2B5EF4-FFF2-40B4-BE49-F238E27FC236}">
                <a16:creationId xmlns:a16="http://schemas.microsoft.com/office/drawing/2014/main" id="{F19BBF89-265D-1613-BF99-C945E8346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6561" y="9892"/>
            <a:ext cx="3962399" cy="2809269"/>
          </a:xfrm>
          <a:prstGeom prst="rect">
            <a:avLst/>
          </a:prstGeom>
          <a:noFill/>
        </p:spPr>
      </p:pic>
      <p:sp>
        <p:nvSpPr>
          <p:cNvPr id="365" name="Google Shape;365;p34"/>
          <p:cNvSpPr txBox="1">
            <a:spLocks noGrp="1"/>
          </p:cNvSpPr>
          <p:nvPr>
            <p:ph type="ctrTitle" idx="4294967295"/>
          </p:nvPr>
        </p:nvSpPr>
        <p:spPr>
          <a:xfrm>
            <a:off x="1547664" y="1414527"/>
            <a:ext cx="64242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sz="96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ຂອບໃຈ</a:t>
            </a:r>
            <a:endParaRPr sz="9600" dirty="0"/>
          </a:p>
        </p:txBody>
      </p:sp>
      <p:sp>
        <p:nvSpPr>
          <p:cNvPr id="368" name="Google Shape;36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627EE3-F2DD-4D0C-8D29-FED7BBCED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793801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4B7B85-B5EF-4057-FA2E-6669447F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93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09A4B-4249-91E1-95DB-76A4B36B3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BB061-5904-F6F9-73C8-528A6206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9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CB484D-8ED6-4A53-B7AC-171706910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269" cy="5143500"/>
          </a:xfrm>
        </p:spPr>
      </p:pic>
    </p:spTree>
    <p:extLst>
      <p:ext uri="{BB962C8B-B14F-4D97-AF65-F5344CB8AC3E}">
        <p14:creationId xmlns:p14="http://schemas.microsoft.com/office/powerpoint/2010/main" val="211809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93F3C-8C41-EE8C-4CCE-6B057A3A9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4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9F73B-2486-21E1-CA1C-E482916A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31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B6811-B431-4F2B-0F93-F6365665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1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A1382-EFC1-B65F-D0BD-904E20B9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23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8FBDF-F5F1-B6D1-B780-2642A45A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3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E94DB-8CDA-F773-F0CE-50BBEA30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19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A193F-1536-9ED0-5F0B-445C1F47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0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59C00-0176-5030-E0F6-CBF3EBC2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3FFBE-FF71-C645-0303-862B7FF1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DF5DE-B554-0E41-6C3F-3C8007C4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7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ctrTitle"/>
          </p:nvPr>
        </p:nvSpPr>
        <p:spPr>
          <a:xfrm>
            <a:off x="1331640" y="751807"/>
            <a:ext cx="7640628" cy="23402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sz="44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ສູນຂໍ້ມູນຂ່າວສານພາກລັດ</a:t>
            </a:r>
            <a:br>
              <a:rPr lang="lo-LA" sz="44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</a:br>
            <a:r>
              <a:rPr lang="lo-LA" sz="44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ນໍາໃຊ້ເຕັກໂນໂລຊີຄຣາວ</a:t>
            </a:r>
            <a:br>
              <a:rPr lang="lo-LA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</a:br>
            <a:r>
              <a:rPr lang="en-US" sz="4000" dirty="0">
                <a:solidFill>
                  <a:srgbClr val="002060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Government</a:t>
            </a:r>
            <a:r>
              <a:rPr lang="lo-LA" sz="4000" dirty="0">
                <a:solidFill>
                  <a:srgbClr val="002060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</a:t>
            </a:r>
            <a:r>
              <a:rPr lang="en-US" sz="4000" dirty="0">
                <a:solidFill>
                  <a:srgbClr val="002060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Cloud (G-Cloud)</a:t>
            </a:r>
            <a:endParaRPr sz="4000" dirty="0">
              <a:solidFill>
                <a:srgbClr val="002060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6660" y="3930028"/>
            <a:ext cx="5688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800" b="1" i="1" dirty="0">
                <a:solidFill>
                  <a:srgbClr val="002060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</a:rPr>
              <a:t>Digital Government Center, MTC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800" b="1" i="1" dirty="0">
                <a:solidFill>
                  <a:srgbClr val="002060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</a:rPr>
              <a:t>Present: </a:t>
            </a:r>
            <a:r>
              <a:rPr lang="en-US" sz="1800" b="1" i="1" dirty="0" err="1">
                <a:solidFill>
                  <a:srgbClr val="002060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</a:rPr>
              <a:t>Vasira</a:t>
            </a:r>
            <a:r>
              <a:rPr lang="en-US" sz="1800" b="1" i="1" dirty="0">
                <a:solidFill>
                  <a:srgbClr val="002060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</a:rPr>
              <a:t>Mysavath</a:t>
            </a:r>
            <a:r>
              <a:rPr lang="en-US" sz="1800" b="1" i="1" dirty="0">
                <a:solidFill>
                  <a:srgbClr val="002060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800" b="1" i="1" dirty="0">
                <a:solidFill>
                  <a:srgbClr val="002060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</a:rPr>
              <a:t>Head of Network and Integration Division</a:t>
            </a:r>
            <a:endParaRPr lang="lo-LA" sz="1800" b="1" i="1" dirty="0">
              <a:solidFill>
                <a:srgbClr val="002060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</a:endParaRP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60A04A9-9AB5-295B-E1BF-3FCF59EB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0" y="70107"/>
            <a:ext cx="1192215" cy="13441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F5729-9C54-8976-3045-B6D442A4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4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8C95D-3F07-4C20-833E-492FD7FB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"/>
            <a:ext cx="9144000" cy="51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36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E7389-9FC0-48AB-B955-DC60B8E44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"/>
            <a:ext cx="9144000" cy="51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7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86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915816" y="699542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ເນື້ອໃນຂອງບົດ</a:t>
            </a:r>
            <a:endParaRPr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855274" y="1627900"/>
            <a:ext cx="7893190" cy="20959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lo-LA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ສູນຂໍ້ມູນຂ່າວສານພາກລັດນໍາໃຊ້ເຕັກໂນໂລຊີຄຣາວ </a:t>
            </a:r>
            <a:r>
              <a:rPr lang="en-US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(G-Cloud)</a:t>
            </a:r>
            <a:r>
              <a:rPr lang="lo-LA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?</a:t>
            </a:r>
            <a:endParaRPr lang="lo-LA" sz="24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lo-LA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ການບໍລິການຂອງ </a:t>
            </a:r>
            <a:r>
              <a:rPr lang="en-US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G-Cloud</a:t>
            </a:r>
            <a:r>
              <a:rPr lang="lo-LA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lo-LA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ສະພາບການນໍາໃຊ້ສູນຂໍ້ມູນຂ່າວສານ ແລະ ຄຣາວ ຂອງພາກລັດ</a:t>
            </a:r>
            <a:endParaRPr lang="en-US" sz="24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lo-LA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ຄວາມພ້ອມໃນການພັດທະນາ </a:t>
            </a:r>
            <a:r>
              <a:rPr lang="en-US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G-Cloud.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lo-LA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ສີ່ງທ້າທາຍໃນການພັດທະນາ </a:t>
            </a:r>
            <a:r>
              <a:rPr lang="en-US" sz="24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G-Cloud</a:t>
            </a:r>
            <a:endParaRPr lang="lo-LA" sz="24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4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ud computing - Wikipedia">
            <a:extLst>
              <a:ext uri="{FF2B5EF4-FFF2-40B4-BE49-F238E27FC236}">
                <a16:creationId xmlns:a16="http://schemas.microsoft.com/office/drawing/2014/main" id="{57366620-CCD1-F058-ADB2-DB3CF751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7" y="1787716"/>
            <a:ext cx="3526655" cy="31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841632" y="1787716"/>
            <a:ext cx="468152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dk1"/>
              </a:buClr>
              <a:buSzPts val="1100"/>
            </a:pPr>
            <a:r>
              <a:rPr lang="en-US" sz="18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G-Cloud </a:t>
            </a:r>
            <a:r>
              <a:rPr lang="lo-LA" sz="18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ແມ່ນ ສູນຂໍ້ມູນຂ່າວສານພາກລັດ ທີ່ນໍາໃຊ້ເຕັກໂນໂລຊີຄຣາວ ເພື່ອໃຫ້ບໍລິການລະບົບ </a:t>
            </a:r>
            <a:r>
              <a:rPr lang="en-US" sz="18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ICT</a:t>
            </a:r>
            <a:r>
              <a:rPr lang="th-TH" sz="18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</a:t>
            </a:r>
            <a:r>
              <a:rPr lang="lo-LA" sz="18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ໃຫ້ແກ່ພາກລັດຖະບານ ເຊັ່ນ ການສະຫນອງລະບົບພື້ນຖານໂຄງລາງ, ຮາດແວ, ຊອບແວ ແລະ ແພຣດຟອມຕ່າງໆ</a:t>
            </a:r>
            <a:r>
              <a:rPr lang="en-US" sz="18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 ( IaaS, PaaS &amp; SaaS )</a:t>
            </a:r>
            <a:r>
              <a:rPr lang="lo-LA" sz="18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, ເພື່ອນໍາໃຊ້ໃນການບໍລິຫານ ແລະ ບໍລິການຂໍ້ມູນຂ່າວສານພາກລັດໃຫ້ແກ່ ພາກລັດຖະບານດ້ວຍກັນ, ບັນດາຫົວຫນ່ວຍທຸລະກັດ ແລະ ປະຊາຊົນ </a:t>
            </a:r>
            <a:r>
              <a:rPr lang="en-US" sz="18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(G2G, G2B &amp; G2C)</a:t>
            </a:r>
            <a:r>
              <a:rPr lang="lo-LA" sz="18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.</a:t>
            </a:r>
          </a:p>
          <a:p>
            <a:pPr lvl="0">
              <a:buClr>
                <a:schemeClr val="dk1"/>
              </a:buClr>
              <a:buSzPts val="1100"/>
            </a:pPr>
            <a:endParaRPr lang="lo-LA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7" name="Google Shape;100;p13"/>
          <p:cNvSpPr txBox="1">
            <a:spLocks noGrp="1"/>
          </p:cNvSpPr>
          <p:nvPr>
            <p:ph type="title"/>
          </p:nvPr>
        </p:nvSpPr>
        <p:spPr>
          <a:xfrm>
            <a:off x="971600" y="1060459"/>
            <a:ext cx="7937456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lo-LA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ສູນຂໍ້ມູນຂ່າວສານພາກລັດນໍາໃຊ້ເຕັກໂນໂລຊີຄຣາວ​ </a:t>
            </a:r>
            <a:r>
              <a:rPr lang="en-US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G-Cloud</a:t>
            </a:r>
            <a:endParaRPr sz="2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96905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6ACC0-4919-929E-5464-7C4CD59B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941" y="1881818"/>
            <a:ext cx="2811760" cy="18745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6BB0F8-B4AF-7DB3-D70B-92978CB38B54}"/>
              </a:ext>
            </a:extLst>
          </p:cNvPr>
          <p:cNvSpPr/>
          <p:nvPr/>
        </p:nvSpPr>
        <p:spPr>
          <a:xfrm>
            <a:off x="2393623" y="1314383"/>
            <a:ext cx="1512168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36018-F0C9-1258-6C2C-435CD627A868}"/>
              </a:ext>
            </a:extLst>
          </p:cNvPr>
          <p:cNvSpPr/>
          <p:nvPr/>
        </p:nvSpPr>
        <p:spPr>
          <a:xfrm>
            <a:off x="4705034" y="1280849"/>
            <a:ext cx="1512168" cy="3600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12F12-C411-FC98-1732-B13C9E96A051}"/>
              </a:ext>
            </a:extLst>
          </p:cNvPr>
          <p:cNvSpPr/>
          <p:nvPr/>
        </p:nvSpPr>
        <p:spPr>
          <a:xfrm>
            <a:off x="6486684" y="2238406"/>
            <a:ext cx="1512168" cy="3600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EEA191-549A-B3AB-1A9E-5FDDCFD568DE}"/>
              </a:ext>
            </a:extLst>
          </p:cNvPr>
          <p:cNvSpPr/>
          <p:nvPr/>
        </p:nvSpPr>
        <p:spPr>
          <a:xfrm>
            <a:off x="3865325" y="4322325"/>
            <a:ext cx="1512168" cy="3600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187EE-68EC-6E0A-A7E7-DA2E915FC41D}"/>
              </a:ext>
            </a:extLst>
          </p:cNvPr>
          <p:cNvSpPr/>
          <p:nvPr/>
        </p:nvSpPr>
        <p:spPr>
          <a:xfrm>
            <a:off x="1701269" y="3974990"/>
            <a:ext cx="1512168" cy="3600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CAE0C-1B5C-1284-58A8-C37A35E9F46D}"/>
              </a:ext>
            </a:extLst>
          </p:cNvPr>
          <p:cNvSpPr/>
          <p:nvPr/>
        </p:nvSpPr>
        <p:spPr>
          <a:xfrm>
            <a:off x="6414736" y="3516345"/>
            <a:ext cx="1512168" cy="6287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7056" y="2276766"/>
            <a:ext cx="1512168" cy="3600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699792" y="1352770"/>
            <a:ext cx="111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1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ເນື້ອທີ່ຈັດເກັບຂໍ້ມູນ</a:t>
            </a:r>
            <a:endParaRPr lang="en-US" sz="1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694A9-5F37-F25F-A562-D067DF3741C9}"/>
              </a:ext>
            </a:extLst>
          </p:cNvPr>
          <p:cNvSpPr/>
          <p:nvPr/>
        </p:nvSpPr>
        <p:spPr>
          <a:xfrm>
            <a:off x="1475656" y="2251696"/>
            <a:ext cx="1224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lo-LA" sz="18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ເຊີເວີ</a:t>
            </a:r>
            <a:endParaRPr lang="lo-LA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6" name="Google Shape;100;p13">
            <a:extLst>
              <a:ext uri="{FF2B5EF4-FFF2-40B4-BE49-F238E27FC236}">
                <a16:creationId xmlns:a16="http://schemas.microsoft.com/office/drawing/2014/main" id="{838BC8DA-D9D5-A06B-521F-8994057277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8366" y="652965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lo-LA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ການບໍລິການຂອງ</a:t>
            </a:r>
            <a:r>
              <a:rPr lang="en-US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 G-Cloud</a:t>
            </a:r>
            <a:endParaRPr sz="2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25D75-87C1-8645-DB27-5002DBF9EF1A}"/>
              </a:ext>
            </a:extLst>
          </p:cNvPr>
          <p:cNvSpPr/>
          <p:nvPr/>
        </p:nvSpPr>
        <p:spPr>
          <a:xfrm>
            <a:off x="4814930" y="1295210"/>
            <a:ext cx="1413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1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ຖານຂໍ້ມູນ</a:t>
            </a:r>
            <a:endParaRPr lang="en-US" sz="1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C06F5F-DA37-FF6B-F1B2-20981E80AA52}"/>
              </a:ext>
            </a:extLst>
          </p:cNvPr>
          <p:cNvSpPr/>
          <p:nvPr/>
        </p:nvSpPr>
        <p:spPr>
          <a:xfrm>
            <a:off x="6558752" y="2286374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1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ແອັບພີເຄເຊີນ</a:t>
            </a:r>
            <a:endParaRPr lang="en-US" sz="1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AD3926-5D15-25FE-6384-025086119D96}"/>
              </a:ext>
            </a:extLst>
          </p:cNvPr>
          <p:cNvSpPr/>
          <p:nvPr/>
        </p:nvSpPr>
        <p:spPr>
          <a:xfrm>
            <a:off x="6390781" y="3498782"/>
            <a:ext cx="1413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1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ລະບົບຄວາມປອດໄພ</a:t>
            </a:r>
            <a:endParaRPr lang="en-US" sz="1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ADA66-6BC4-12F2-8F9A-EE5C51C64D8F}"/>
              </a:ext>
            </a:extLst>
          </p:cNvPr>
          <p:cNvSpPr/>
          <p:nvPr/>
        </p:nvSpPr>
        <p:spPr>
          <a:xfrm>
            <a:off x="4113239" y="4335030"/>
            <a:ext cx="1116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18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ຊອບແວ</a:t>
            </a:r>
            <a:endParaRPr lang="en-US" sz="18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54E189-23FD-98D4-B5CF-2226C4D5391E}"/>
              </a:ext>
            </a:extLst>
          </p:cNvPr>
          <p:cNvSpPr/>
          <p:nvPr/>
        </p:nvSpPr>
        <p:spPr>
          <a:xfrm>
            <a:off x="1764999" y="3997254"/>
            <a:ext cx="1384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1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ລະບົບເຄືອຂ່າຍ</a:t>
            </a:r>
            <a:r>
              <a:rPr lang="en-US" sz="1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 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A166D3F-FBFA-AD3F-635D-513CEE564F82}"/>
              </a:ext>
            </a:extLst>
          </p:cNvPr>
          <p:cNvCxnSpPr>
            <a:cxnSpLocks/>
          </p:cNvCxnSpPr>
          <p:nvPr/>
        </p:nvCxnSpPr>
        <p:spPr>
          <a:xfrm flipH="1" flipV="1">
            <a:off x="2044175" y="2642841"/>
            <a:ext cx="1159673" cy="438675"/>
          </a:xfrm>
          <a:prstGeom prst="straightConnector1">
            <a:avLst/>
          </a:prstGeom>
          <a:ln w="38100" cmpd="sng">
            <a:solidFill>
              <a:srgbClr val="F4723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237BCB-ED98-6171-D49B-F8C7A3DBBDE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80112" y="3464979"/>
            <a:ext cx="834624" cy="365750"/>
          </a:xfrm>
          <a:prstGeom prst="straightConnector1">
            <a:avLst/>
          </a:prstGeom>
          <a:ln w="38100" cmpd="sng">
            <a:solidFill>
              <a:srgbClr val="F4723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DEFBE3-707D-7187-1695-1AA5BACE22C9}"/>
              </a:ext>
            </a:extLst>
          </p:cNvPr>
          <p:cNvCxnSpPr>
            <a:cxnSpLocks/>
          </p:cNvCxnSpPr>
          <p:nvPr/>
        </p:nvCxnSpPr>
        <p:spPr>
          <a:xfrm flipH="1" flipV="1">
            <a:off x="3070941" y="1999101"/>
            <a:ext cx="529320" cy="478130"/>
          </a:xfrm>
          <a:prstGeom prst="straightConnector1">
            <a:avLst/>
          </a:prstGeom>
          <a:ln w="38100" cmpd="sng">
            <a:solidFill>
              <a:srgbClr val="F4723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7223EF-4564-F1B7-7507-E1EB0432FCB1}"/>
              </a:ext>
            </a:extLst>
          </p:cNvPr>
          <p:cNvCxnSpPr>
            <a:cxnSpLocks/>
          </p:cNvCxnSpPr>
          <p:nvPr/>
        </p:nvCxnSpPr>
        <p:spPr>
          <a:xfrm flipH="1">
            <a:off x="2538906" y="3516345"/>
            <a:ext cx="664942" cy="405590"/>
          </a:xfrm>
          <a:prstGeom prst="straightConnector1">
            <a:avLst/>
          </a:prstGeom>
          <a:ln w="38100" cmpd="sng">
            <a:solidFill>
              <a:srgbClr val="F4723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0E1DD9-39B7-8EB4-0235-A4C0BC1A276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621409" y="3651870"/>
            <a:ext cx="0" cy="670455"/>
          </a:xfrm>
          <a:prstGeom prst="straightConnector1">
            <a:avLst/>
          </a:prstGeom>
          <a:ln w="38100" cmpd="sng">
            <a:solidFill>
              <a:srgbClr val="F4723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2E5A65-BE64-EDEC-F43D-DDEC270A657A}"/>
              </a:ext>
            </a:extLst>
          </p:cNvPr>
          <p:cNvCxnSpPr>
            <a:cxnSpLocks/>
          </p:cNvCxnSpPr>
          <p:nvPr/>
        </p:nvCxnSpPr>
        <p:spPr>
          <a:xfrm flipV="1">
            <a:off x="5377493" y="2403307"/>
            <a:ext cx="1075731" cy="168443"/>
          </a:xfrm>
          <a:prstGeom prst="straightConnector1">
            <a:avLst/>
          </a:prstGeom>
          <a:ln w="38100" cmpd="sng">
            <a:solidFill>
              <a:srgbClr val="F4723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8531DF-6437-2A76-5DD7-50B78AF2493E}"/>
              </a:ext>
            </a:extLst>
          </p:cNvPr>
          <p:cNvCxnSpPr>
            <a:cxnSpLocks/>
          </p:cNvCxnSpPr>
          <p:nvPr/>
        </p:nvCxnSpPr>
        <p:spPr>
          <a:xfrm flipV="1">
            <a:off x="5004048" y="1653594"/>
            <a:ext cx="400754" cy="404747"/>
          </a:xfrm>
          <a:prstGeom prst="straightConnector1">
            <a:avLst/>
          </a:prstGeom>
          <a:ln w="38100" cmpd="sng">
            <a:solidFill>
              <a:srgbClr val="F4723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56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D02A2-C3D3-F371-C991-7C6F382AB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8FABCF-5B31-0AAB-EDAF-D4CEA9774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/>
          <a:stretch/>
        </p:blipFill>
        <p:spPr bwMode="auto">
          <a:xfrm>
            <a:off x="1619672" y="1102232"/>
            <a:ext cx="6179666" cy="338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0;p13">
            <a:extLst>
              <a:ext uri="{FF2B5EF4-FFF2-40B4-BE49-F238E27FC236}">
                <a16:creationId xmlns:a16="http://schemas.microsoft.com/office/drawing/2014/main" id="{89C6AC2D-E786-CFCF-F6AB-6C7B40B18C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8366" y="652965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lo-LA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ການບໍລິການຂອງ</a:t>
            </a:r>
            <a:r>
              <a:rPr lang="en-US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 G-Cloud</a:t>
            </a:r>
            <a:endParaRPr sz="2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DA2ED-3E56-719C-67B9-817D6FF510A5}"/>
              </a:ext>
            </a:extLst>
          </p:cNvPr>
          <p:cNvSpPr/>
          <p:nvPr/>
        </p:nvSpPr>
        <p:spPr>
          <a:xfrm>
            <a:off x="2231232" y="4777374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Source: https://</a:t>
            </a:r>
            <a:r>
              <a:rPr lang="en-US" sz="1600" dirty="0" err="1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www.uniprint.net</a:t>
            </a: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/</a:t>
            </a:r>
            <a:r>
              <a:rPr lang="en-US" sz="1600" dirty="0" err="1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en</a:t>
            </a: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/7-types-cloud-computing-structures/</a:t>
            </a:r>
            <a:endParaRPr lang="lo-LA" sz="16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626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Google Shape;479;p41">
            <a:extLst>
              <a:ext uri="{FF2B5EF4-FFF2-40B4-BE49-F238E27FC236}">
                <a16:creationId xmlns:a16="http://schemas.microsoft.com/office/drawing/2014/main" id="{BE52F532-E183-32B0-62B2-83B4DC156B52}"/>
              </a:ext>
            </a:extLst>
          </p:cNvPr>
          <p:cNvSpPr/>
          <p:nvPr/>
        </p:nvSpPr>
        <p:spPr>
          <a:xfrm>
            <a:off x="395536" y="1336077"/>
            <a:ext cx="4680520" cy="361193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lvl="0" algn="just" rtl="0">
              <a:spcBef>
                <a:spcPts val="600"/>
              </a:spcBef>
              <a:spcAft>
                <a:spcPts val="600"/>
              </a:spcAft>
            </a:pP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" name="Google Shape;479;p41">
            <a:extLst>
              <a:ext uri="{FF2B5EF4-FFF2-40B4-BE49-F238E27FC236}">
                <a16:creationId xmlns:a16="http://schemas.microsoft.com/office/drawing/2014/main" id="{A6FBB6F1-2909-6D5B-C866-47AABA816C29}"/>
              </a:ext>
            </a:extLst>
          </p:cNvPr>
          <p:cNvSpPr/>
          <p:nvPr/>
        </p:nvSpPr>
        <p:spPr>
          <a:xfrm>
            <a:off x="4211960" y="1336077"/>
            <a:ext cx="4680518" cy="361193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lvl="0" algn="just" rtl="0">
              <a:spcBef>
                <a:spcPts val="600"/>
              </a:spcBef>
              <a:spcAft>
                <a:spcPts val="600"/>
              </a:spcAft>
            </a:pP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0F55208-DB43-39DE-82F2-DC664AA29273}"/>
              </a:ext>
            </a:extLst>
          </p:cNvPr>
          <p:cNvCxnSpPr>
            <a:cxnSpLocks/>
          </p:cNvCxnSpPr>
          <p:nvPr/>
        </p:nvCxnSpPr>
        <p:spPr>
          <a:xfrm>
            <a:off x="4557949" y="1336077"/>
            <a:ext cx="0" cy="3611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00;p13">
            <a:extLst>
              <a:ext uri="{FF2B5EF4-FFF2-40B4-BE49-F238E27FC236}">
                <a16:creationId xmlns:a16="http://schemas.microsoft.com/office/drawing/2014/main" id="{A133372D-B124-B936-797C-0F002ACF9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696" y="521737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lo-LA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ສະພາບການນໍາໃຊ້ສູນຂໍ້ມູນຂ່າວສານປະຈຸບັນ</a:t>
            </a:r>
            <a:endParaRPr sz="2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5F4BB1-4E15-09CA-F56B-499A7B1144B9}"/>
              </a:ext>
            </a:extLst>
          </p:cNvPr>
          <p:cNvSpPr/>
          <p:nvPr/>
        </p:nvSpPr>
        <p:spPr>
          <a:xfrm>
            <a:off x="462937" y="1448365"/>
            <a:ext cx="3958206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b="1" dirty="0">
                <a:solidFill>
                  <a:schemeClr val="accent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ການນໍາໃຊ້ຂໍ້ມູນຂ່າວສານຂອງບັນດາຫ້ອງການລັດ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lo-LA" dirty="0">
                <a:solidFill>
                  <a:schemeClr val="dk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ສ້າງສູນຂໍ້ມູນຂ່າວສານເປັນຂອງຕົນເອງ ຫລື ຝາກໄວ້ຢູ່ ຄຣາວຕ່າງປະເທດ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lo-LA" dirty="0">
                <a:solidFill>
                  <a:schemeClr val="dk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ງົບປະມານການລົງທືນ (ສະຖານທີ່, ຊອບແວ, ຜູ້ຊ່ຽວຊານ, ການຝືກອົບຮົມ, ການບໍາລຸງຮັກສາລະບົບ, ດ້ານຄວາມປອດໄພ, ການອັບເກຣດຊອບແວ ແລະ ຮາດແວໃນແຕ່ລະປີ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lo-LA" dirty="0">
                <a:solidFill>
                  <a:schemeClr val="dk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ແຕ່ລະຫ້ອງການແມ່ນຕ້ອງມີວິຊາການໄອທີເພື່ອຮັບຜີດຊອບລະບົບທັງຫມົດ ( ເຮັດວຽກພຽງແຕ່ໂມງລັດຖະການ)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lo-LA" dirty="0">
                <a:solidFill>
                  <a:schemeClr val="dk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ນໍາໃຊ້ບັນດາເຄື່ອງອຸປະກອນ ບໍ່ເຕັມປະສີດທິພາບ</a:t>
            </a:r>
          </a:p>
          <a:p>
            <a:pPr lvl="0">
              <a:buClr>
                <a:schemeClr val="dk1"/>
              </a:buClr>
              <a:buSzPts val="1100"/>
            </a:pPr>
            <a:endParaRPr lang="lo-LA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2E1547-1B50-3C2B-A6D1-CEF23856017E}"/>
              </a:ext>
            </a:extLst>
          </p:cNvPr>
          <p:cNvSpPr/>
          <p:nvPr/>
        </p:nvSpPr>
        <p:spPr>
          <a:xfrm>
            <a:off x="4720579" y="1448364"/>
            <a:ext cx="3960483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b="1" dirty="0">
                <a:solidFill>
                  <a:schemeClr val="accent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ຖ້າມີລະບົບ </a:t>
            </a:r>
            <a:r>
              <a:rPr lang="en-GB" b="1" dirty="0">
                <a:solidFill>
                  <a:schemeClr val="accent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G-Cloud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lo-LA" dirty="0">
                <a:solidFill>
                  <a:schemeClr val="dk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ທຸກຂໍ້ມູນຂອງລັດຖະບານຈະລວມສູນຢູ່ບ່ອນດຽວ (ສູນຂໍ້ມູນຂ່າວສານພາກລັດ </a:t>
            </a:r>
            <a:r>
              <a:rPr lang="en-US" dirty="0">
                <a:solidFill>
                  <a:schemeClr val="dk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G-Cloud</a:t>
            </a:r>
            <a:r>
              <a:rPr lang="lo-LA" dirty="0">
                <a:solidFill>
                  <a:schemeClr val="dk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)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lo-LA" dirty="0">
                <a:solidFill>
                  <a:schemeClr val="dk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ແຕ່ລະຫ້ອງການທີ່ຕ້ອງການໃຊ້ແມ່ນສາມາສະເຫນີນໍາໃຊ້ໄດ້ເລີຍ ແລະ ໃຊ້ງົບປະມານຕໍ່າໃນການໃຊ້ລະບົບ 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lo-LA" dirty="0">
                <a:solidFill>
                  <a:schemeClr val="dk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ມີການບໍາລຸງຮັກສາ ອັບເກຣດຊອບແວບ, ຮາດແວ ແລະ ມີຄວາມປອດໄພຕາມມາດຕະຖານການບໍລິການ ຄຣາວ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lo-LA" dirty="0">
                <a:solidFill>
                  <a:schemeClr val="dk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ມີວິຊາການໄອທີເພື່ອເບີ່ງລະບົບທັງຫມົດ 24 ຊົ່ວໂມງ 7 ມື້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lo-LA" dirty="0">
                <a:solidFill>
                  <a:schemeClr val="dk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ສາມາດນໍາໃຊ້ເຄື່ອງອຸປະກອນຕາມຄວາມຕ້ອງການໂຕຈິງ</a:t>
            </a:r>
          </a:p>
          <a:p>
            <a:pPr lvl="0">
              <a:buClr>
                <a:schemeClr val="dk1"/>
              </a:buClr>
              <a:buSzPts val="1100"/>
            </a:pPr>
            <a:endParaRPr lang="lo-LA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746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Google Shape;100;p13"/>
          <p:cNvSpPr txBox="1">
            <a:spLocks noGrp="1"/>
          </p:cNvSpPr>
          <p:nvPr>
            <p:ph type="title"/>
          </p:nvPr>
        </p:nvSpPr>
        <p:spPr>
          <a:xfrm>
            <a:off x="2051720" y="487791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lo-LA" sz="2800" dirty="0">
                <a:latin typeface="Phetsarath OT" pitchFamily="2" charset="2"/>
                <a:ea typeface="Phetsarath OT" pitchFamily="2" charset="2"/>
                <a:cs typeface="Phetsarath OT" pitchFamily="2" charset="2"/>
              </a:rPr>
              <a:t>ການນໍາໃຊ້ລະບົບຄຣາວ ຂອງຫ້ອງການລັດຕ່າງໆ</a:t>
            </a:r>
            <a:endParaRPr sz="2800" dirty="0"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130776-A67F-83BF-A4F8-E4D5A2762D22}"/>
              </a:ext>
            </a:extLst>
          </p:cNvPr>
          <p:cNvSpPr/>
          <p:nvPr/>
        </p:nvSpPr>
        <p:spPr>
          <a:xfrm>
            <a:off x="4832376" y="1374654"/>
            <a:ext cx="421196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lo-LA" sz="1800" b="1" dirty="0">
                <a:solidFill>
                  <a:schemeClr val="tx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ປະຈຸບັນມີການນໍາໃຊ້ </a:t>
            </a:r>
            <a:r>
              <a:rPr lang="en-US" sz="1800" b="1" dirty="0">
                <a:solidFill>
                  <a:srgbClr val="C00000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378 VPS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lo-LA" sz="1800" b="1" dirty="0">
                <a:solidFill>
                  <a:schemeClr val="tx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ພາກສ່ວນ: ສູນບໍລິຫານລັດດິຈິຕອນ, ກະຊວງ ການເງີນ, ສາທາ, ສືກສາ, ຍຸດຕິທໍາ, ຍທຂ ແລະ ບັນດາແຂວງ.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lo-LA" sz="1800" b="1" dirty="0">
                <a:solidFill>
                  <a:schemeClr val="tx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ຂໍ້ມູນທັງຫມົດແມ່ນຝາກໄວ້ຢູ່ຄຣາວທີ່ໄດ້ມາດຕະຖານ ແລະ ມີລະບົບຄວາມປອດໄພຕາມ </a:t>
            </a:r>
            <a:r>
              <a:rPr lang="en-US" sz="1800" b="1" dirty="0">
                <a:solidFill>
                  <a:schemeClr val="tx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ISO 27001</a:t>
            </a:r>
            <a:endParaRPr lang="lo-LA" sz="1800" b="1" dirty="0">
              <a:solidFill>
                <a:schemeClr val="tx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lo-LA" sz="1800" b="1" dirty="0">
                <a:solidFill>
                  <a:schemeClr val="tx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ລວມທັງຫມົດແມ່ນຈະນໍາໃຊ້</a:t>
            </a:r>
            <a:r>
              <a:rPr lang="en-US" sz="1800" b="1" dirty="0">
                <a:solidFill>
                  <a:schemeClr val="tx1"/>
                </a:solidFill>
                <a:latin typeface="Phetsarath OT_Bold_Italic B" pitchFamily="2" charset="2"/>
                <a:ea typeface="Phetsarath OT_Bold_Italic B" pitchFamily="2" charset="2"/>
                <a:cs typeface="Phetsarath OT_Bold_Italic B" pitchFamily="2" charset="2"/>
                <a:sym typeface="Titillium Web"/>
              </a:rPr>
              <a:t> </a:t>
            </a:r>
            <a:endParaRPr lang="lo-LA" sz="1800" b="1" dirty="0">
              <a:solidFill>
                <a:schemeClr val="tx1"/>
              </a:solidFill>
              <a:latin typeface="Phetsarath OT_Bold_Italic B" pitchFamily="2" charset="2"/>
              <a:ea typeface="Phetsarath OT_Bold_Italic B" pitchFamily="2" charset="2"/>
              <a:cs typeface="Phetsarath OT_Bold_Italic B" pitchFamily="2" charset="2"/>
              <a:sym typeface="Titillium Web"/>
            </a:endParaRPr>
          </a:p>
          <a:p>
            <a:pPr marL="285750" lvl="0" indent="214313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dirty="0">
                <a:solidFill>
                  <a:schemeClr val="accent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vCPU : 2,781 core</a:t>
            </a:r>
            <a:endParaRPr lang="lo-LA" sz="1800" dirty="0">
              <a:solidFill>
                <a:schemeClr val="accent1"/>
              </a:solidFill>
              <a:latin typeface="Phetsarath OT" pitchFamily="2" charset="2"/>
              <a:ea typeface="Phetsarath OT" pitchFamily="2" charset="2"/>
              <a:cs typeface="Phetsarath OT" pitchFamily="2" charset="2"/>
              <a:sym typeface="Titillium Web"/>
            </a:endParaRPr>
          </a:p>
          <a:p>
            <a:pPr marL="285750" lvl="0" indent="214313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dirty="0">
                <a:solidFill>
                  <a:schemeClr val="accent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RAM :  7.21 TB</a:t>
            </a:r>
            <a:endParaRPr lang="lo-LA" sz="1800" dirty="0">
              <a:solidFill>
                <a:schemeClr val="accent1"/>
              </a:solidFill>
              <a:latin typeface="Phetsarath OT" pitchFamily="2" charset="2"/>
              <a:ea typeface="Phetsarath OT" pitchFamily="2" charset="2"/>
              <a:cs typeface="Phetsarath OT" pitchFamily="2" charset="2"/>
              <a:sym typeface="Titillium Web"/>
            </a:endParaRPr>
          </a:p>
          <a:p>
            <a:pPr marL="285750" lvl="0" indent="214313" rtl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dirty="0">
                <a:solidFill>
                  <a:schemeClr val="accent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Storage :</a:t>
            </a:r>
            <a:r>
              <a:rPr lang="lo-LA" sz="1800" dirty="0">
                <a:solidFill>
                  <a:schemeClr val="accent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  <a:sym typeface="Titillium Web"/>
              </a:rPr>
              <a:t>237 TB</a:t>
            </a:r>
            <a:endParaRPr lang="lo-LA" sz="1800" dirty="0">
              <a:solidFill>
                <a:schemeClr val="accent1"/>
              </a:solidFill>
              <a:latin typeface="Phetsarath OT" pitchFamily="2" charset="2"/>
              <a:ea typeface="Phetsarath OT" pitchFamily="2" charset="2"/>
              <a:cs typeface="Phetsarath OT" pitchFamily="2" charset="2"/>
              <a:sym typeface="Titillium Web"/>
            </a:endParaRPr>
          </a:p>
          <a:p>
            <a:pPr lvl="0">
              <a:buClr>
                <a:schemeClr val="dk1"/>
              </a:buClr>
              <a:buSzPts val="1100"/>
            </a:pPr>
            <a:endParaRPr lang="lo-LA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39F71-71B8-0AE0-D7C7-C3278CB3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71" y="1232945"/>
            <a:ext cx="2375565" cy="1436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26B6B-1F71-B33C-0347-D29E23595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737" y="3014450"/>
            <a:ext cx="1705729" cy="1695328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AA65A5-7003-84F6-1A83-66E39EBDC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77" y="2788478"/>
            <a:ext cx="943158" cy="89989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90EDA13-A9EC-114A-027D-21637B58C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78" y="3809287"/>
            <a:ext cx="943158" cy="862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ED9817-382F-1452-C722-7476D993E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417" y="3809287"/>
            <a:ext cx="888714" cy="862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CA7C9B-4CB7-154A-7DAB-8A399A490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8494" y="1232945"/>
            <a:ext cx="1563972" cy="1580521"/>
          </a:xfrm>
          <a:prstGeom prst="rect">
            <a:avLst/>
          </a:prstGeom>
        </p:spPr>
      </p:pic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B25A5573-B3E6-03C3-2690-8A687E1B68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7935" y="2788478"/>
            <a:ext cx="974901" cy="9749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414E61-E3B5-A057-B535-FFC19BEAE8A1}"/>
              </a:ext>
            </a:extLst>
          </p:cNvPr>
          <p:cNvSpPr/>
          <p:nvPr/>
        </p:nvSpPr>
        <p:spPr>
          <a:xfrm>
            <a:off x="71071" y="4828139"/>
            <a:ext cx="3719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/>
                </a:solidFill>
                <a:latin typeface="Phetsarath OT" pitchFamily="2" charset="2"/>
                <a:ea typeface="Phetsarath OT" pitchFamily="2" charset="2"/>
                <a:cs typeface="Phetsarath OT" pitchFamily="2" charset="2"/>
              </a:rPr>
              <a:t>Source: Lao National Internet Center</a:t>
            </a:r>
            <a:endParaRPr lang="lo-LA" sz="1600" dirty="0">
              <a:solidFill>
                <a:schemeClr val="tx1"/>
              </a:solidFill>
              <a:latin typeface="Phetsarath OT" pitchFamily="2" charset="2"/>
              <a:ea typeface="Phetsarath OT" pitchFamily="2" charset="2"/>
              <a:cs typeface="Phetsarath O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6063580"/>
      </p:ext>
    </p:extLst>
  </p:cSld>
  <p:clrMapOvr>
    <a:masterClrMapping/>
  </p:clrMapOvr>
</p:sld>
</file>

<file path=ppt/theme/theme1.xml><?xml version="1.0" encoding="utf-8"?>
<a:theme xmlns:a="http://schemas.openxmlformats.org/drawingml/2006/main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8262</TotalTime>
  <Words>746</Words>
  <Application>Microsoft Office PowerPoint</Application>
  <PresentationFormat>On-screen Show (16:9)</PresentationFormat>
  <Paragraphs>88</Paragraphs>
  <Slides>33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Phetsarath OT_Bold_Italic B</vt:lpstr>
      <vt:lpstr>Calibri</vt:lpstr>
      <vt:lpstr>Arial</vt:lpstr>
      <vt:lpstr>Wingdings</vt:lpstr>
      <vt:lpstr>Phetsarath OT</vt:lpstr>
      <vt:lpstr>Titillium Web</vt:lpstr>
      <vt:lpstr>Donalbain template</vt:lpstr>
      <vt:lpstr>PowerPoint Presentation</vt:lpstr>
      <vt:lpstr>PowerPoint Presentation</vt:lpstr>
      <vt:lpstr>ສູນຂໍ້ມູນຂ່າວສານພາກລັດ ນໍາໃຊ້ເຕັກໂນໂລຊີຄຣາວ Government Cloud (G-Cloud)</vt:lpstr>
      <vt:lpstr>ເນື້ອໃນຂອງບົດ</vt:lpstr>
      <vt:lpstr>ສູນຂໍ້ມູນຂ່າວສານພາກລັດນໍາໃຊ້ເຕັກໂນໂລຊີຄຣາວ​ G-Cloud</vt:lpstr>
      <vt:lpstr>ການບໍລິການຂອງ G-Cloud</vt:lpstr>
      <vt:lpstr>ການບໍລິການຂອງ G-Cloud</vt:lpstr>
      <vt:lpstr>ສະພາບການນໍາໃຊ້ສູນຂໍ້ມູນຂ່າວສານປະຈຸບັນ</vt:lpstr>
      <vt:lpstr>ການນໍາໃຊ້ລະບົບຄຣາວ ຂອງຫ້ອງການລັດຕ່າງໆ</vt:lpstr>
      <vt:lpstr>ການນໍາໃຊ້ລະບົບຄຣາວຂອງກະຊວງ ຕສ </vt:lpstr>
      <vt:lpstr>PowerPoint Presentation</vt:lpstr>
      <vt:lpstr>PowerPoint Presentation</vt:lpstr>
      <vt:lpstr>PowerPoint Presentation</vt:lpstr>
      <vt:lpstr>ສິ່ງທ້າທາຍໃນການພັດທະນາລະບົບ G-Cloud</vt:lpstr>
      <vt:lpstr>ຂອບໃຈ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Xaypanya phongsa</dc:creator>
  <cp:lastModifiedBy>Xaypanya phongsa</cp:lastModifiedBy>
  <cp:revision>233</cp:revision>
  <dcterms:modified xsi:type="dcterms:W3CDTF">2022-09-26T18:17:00Z</dcterms:modified>
</cp:coreProperties>
</file>